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19"/>
  </p:notesMasterIdLst>
  <p:handoutMasterIdLst>
    <p:handoutMasterId r:id="rId120"/>
  </p:handoutMasterIdLst>
  <p:sldIdLst>
    <p:sldId id="257" r:id="rId2"/>
    <p:sldId id="259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8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  <p:sldId id="376" r:id="rId110"/>
    <p:sldId id="377" r:id="rId111"/>
    <p:sldId id="378" r:id="rId112"/>
    <p:sldId id="379" r:id="rId113"/>
    <p:sldId id="380" r:id="rId114"/>
    <p:sldId id="381" r:id="rId115"/>
    <p:sldId id="382" r:id="rId116"/>
    <p:sldId id="383" r:id="rId117"/>
    <p:sldId id="384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9911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descriptions should be brief.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7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4E708F12-96AD-4ED4-8132-A78F5E42C1F5}" type="datetime1">
              <a:rPr lang="en-US" smtClean="0"/>
              <a:pPr/>
              <a:t>3/24/2018</a:t>
            </a:fld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3/24/2018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>
            <a:lvl1pPr>
              <a:defRPr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>
            <a:lvl5pPr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3/24/2018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3/24/2018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3/24/2018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3/24/2018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 dirty="0"/>
              <a:t>Add a footer</a:t>
            </a: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3/24/2018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3/24/2018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3/24/2018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3/24/2018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3/24/2018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C20F09E4-6EA4-4BF3-9FC8-FF40373B88E6}" type="datetime1">
              <a:rPr lang="en-US" smtClean="0"/>
              <a:pPr/>
              <a:t>3/24/2018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dirty="0" smtClean="0"/>
              <a:t>Classification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</a:t>
            </a:r>
          </a:p>
          <a:p>
            <a:r>
              <a:rPr lang="en-ID" dirty="0" err="1" smtClean="0"/>
              <a:t>Sofian</a:t>
            </a:r>
            <a:r>
              <a:rPr lang="en-ID" dirty="0" smtClean="0"/>
              <a:t> Fadli</a:t>
            </a:r>
            <a:endParaRPr lang="en-US" dirty="0"/>
          </a:p>
        </p:txBody>
      </p:sp>
      <p:pic>
        <p:nvPicPr>
          <p:cNvPr id="1026" name="Picture 2" descr="Hasil gambar untuk classif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215" y="810498"/>
            <a:ext cx="6003433" cy="248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31" y="622546"/>
            <a:ext cx="10295460" cy="58168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41723" y="1803042"/>
            <a:ext cx="24598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200" dirty="0" smtClean="0"/>
              <a:t>Ada range probability dari 0 ke 1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2841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35" y="802851"/>
            <a:ext cx="10237564" cy="578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78" y="738456"/>
            <a:ext cx="10234210" cy="577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9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70" y="709344"/>
            <a:ext cx="9854552" cy="556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56" y="909236"/>
            <a:ext cx="10008682" cy="56718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62130" y="4237149"/>
            <a:ext cx="2408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Ngakalinnya menggunakan Kernel tricks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43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The Kernel Tricks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4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DIMENSION REDUCTION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68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236" y="893619"/>
            <a:ext cx="536170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600" dirty="0" smtClean="0"/>
              <a:t>Ada 2 jenis teknik dalam dimension reduction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2600" dirty="0" smtClean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2600" dirty="0" smtClean="0"/>
              <a:t>Feature Extraction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7910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109" y="685800"/>
            <a:ext cx="1128263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600" dirty="0" smtClean="0"/>
              <a:t>Beberapa macam teknik Feature Selection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2600" dirty="0" smtClean="0"/>
              <a:t>Backward Elimination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Forward </a:t>
            </a:r>
            <a:r>
              <a:rPr lang="en-US" sz="2600" dirty="0" smtClean="0"/>
              <a:t>Selection </a:t>
            </a:r>
            <a:endParaRPr lang="id-ID" sz="2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/>
              <a:t>Bidirectional Elimination</a:t>
            </a:r>
            <a:r>
              <a:rPr lang="en-US" sz="2600" dirty="0"/>
              <a:t> </a:t>
            </a:r>
            <a:endParaRPr lang="id-ID" sz="2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/>
              <a:t>Score </a:t>
            </a:r>
            <a:r>
              <a:rPr lang="en-US" sz="2600" dirty="0"/>
              <a:t>Comparison </a:t>
            </a:r>
            <a:endParaRPr lang="id-ID" sz="2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/>
              <a:t>and </a:t>
            </a:r>
            <a:r>
              <a:rPr lang="en-US" sz="2600" dirty="0"/>
              <a:t>more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124200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109" y="685800"/>
            <a:ext cx="1128263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600" dirty="0" smtClean="0"/>
              <a:t>Beberapa macam teknik Feature Extraction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2600" dirty="0" smtClean="0"/>
              <a:t>Principal Component Analysis (PCA)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2600" dirty="0" smtClean="0"/>
              <a:t>Linear Discriminant Analysis (LDA)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2600" dirty="0" smtClean="0"/>
              <a:t>Kernel 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Quadratic Discriminant Analysis (QDA)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/>
              <a:t>and </a:t>
            </a:r>
            <a:r>
              <a:rPr lang="en-US" sz="2600" dirty="0"/>
              <a:t>more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756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9549" y="1004552"/>
            <a:ext cx="108053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From the m independent variables of your dataset, PCA extracts p &lt; m new independent variables that explain the most the variance of the dataset. regardless of the dependent variable.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1217" y="3438659"/>
            <a:ext cx="108053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00" dirty="0"/>
              <a:t>The fact that the DV is not considered makes PCA an unsupervised model.</a:t>
            </a:r>
          </a:p>
        </p:txBody>
      </p:sp>
    </p:spTree>
    <p:extLst>
      <p:ext uri="{BB962C8B-B14F-4D97-AF65-F5344CB8AC3E}">
        <p14:creationId xmlns:p14="http://schemas.microsoft.com/office/powerpoint/2010/main" val="2715721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37" y="622547"/>
            <a:ext cx="10443626" cy="590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9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42" y="592965"/>
            <a:ext cx="4109300" cy="242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16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00" y="454583"/>
            <a:ext cx="10956868" cy="612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52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01" y="721821"/>
            <a:ext cx="11790810" cy="532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06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5" y="630462"/>
            <a:ext cx="11872511" cy="56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79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6" y="674733"/>
            <a:ext cx="11734197" cy="553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81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2" y="843902"/>
            <a:ext cx="11553356" cy="522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11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98" y="997375"/>
            <a:ext cx="11537123" cy="507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31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44" y="718468"/>
            <a:ext cx="11801408" cy="536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4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22" y="622547"/>
            <a:ext cx="10396773" cy="58941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93239" y="1738648"/>
            <a:ext cx="24964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200" dirty="0" smtClean="0"/>
              <a:t>Nilai probabilites tidak mungkin melebihi 1 dan 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2762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45" y="503282"/>
            <a:ext cx="10661928" cy="60263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57634" y="1918952"/>
            <a:ext cx="25628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200" dirty="0" smtClean="0"/>
              <a:t>Kita ubah line nya sesuai dengan kebutuhan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9392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69" y="606312"/>
            <a:ext cx="10231393" cy="578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6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95" y="696466"/>
            <a:ext cx="10515378" cy="59232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65972" y="3541690"/>
            <a:ext cx="18104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200" dirty="0" smtClean="0"/>
              <a:t>Logistic Regression Function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4196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ajah bingu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17" y="2211946"/>
            <a:ext cx="4515517" cy="292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42468" y="3254132"/>
            <a:ext cx="2807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 err="1" smtClean="0"/>
              <a:t>Bingung</a:t>
            </a:r>
            <a:r>
              <a:rPr lang="en-ID" sz="3200" b="1" dirty="0" smtClean="0"/>
              <a:t> ???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8226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23" y="867244"/>
            <a:ext cx="10279555" cy="581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71" y="693648"/>
            <a:ext cx="10363071" cy="590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1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81" y="744627"/>
            <a:ext cx="10295788" cy="58018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41724" y="1931831"/>
            <a:ext cx="24727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000" dirty="0" smtClean="0"/>
              <a:t>Kunci dari Logistic Regression adalah menemukan “best fitting line” utk model data kita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149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82392"/>
            <a:ext cx="10972800" cy="1066800"/>
          </a:xfrm>
        </p:spPr>
        <p:txBody>
          <a:bodyPr/>
          <a:lstStyle/>
          <a:p>
            <a:r>
              <a:rPr lang="en-ID" dirty="0" err="1" smtClean="0"/>
              <a:t>Materi</a:t>
            </a:r>
            <a:r>
              <a:rPr lang="en-ID" dirty="0" smtClean="0"/>
              <a:t> yang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pelajari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448" y="1849192"/>
            <a:ext cx="10972800" cy="4325112"/>
          </a:xfrm>
        </p:spPr>
        <p:txBody>
          <a:bodyPr/>
          <a:lstStyle/>
          <a:p>
            <a:r>
              <a:rPr lang="en-US" dirty="0"/>
              <a:t>Lesson 1: </a:t>
            </a:r>
            <a:r>
              <a:rPr lang="en-US" dirty="0" smtClean="0"/>
              <a:t>Logistic Regression</a:t>
            </a:r>
          </a:p>
          <a:p>
            <a:r>
              <a:rPr lang="en-US" dirty="0" smtClean="0"/>
              <a:t>Lesson </a:t>
            </a:r>
            <a:r>
              <a:rPr lang="en-US" dirty="0"/>
              <a:t>2: </a:t>
            </a:r>
            <a:r>
              <a:rPr lang="en-US" dirty="0" smtClean="0"/>
              <a:t>K-Nearest Neighbors (K-NN)</a:t>
            </a:r>
          </a:p>
          <a:p>
            <a:r>
              <a:rPr lang="en-US" dirty="0" smtClean="0"/>
              <a:t>Lesson </a:t>
            </a:r>
            <a:r>
              <a:rPr lang="en-US" dirty="0"/>
              <a:t>3: </a:t>
            </a:r>
            <a:r>
              <a:rPr lang="en-US" dirty="0" smtClean="0"/>
              <a:t>Support Vector Machine (SVM)</a:t>
            </a:r>
            <a:endParaRPr lang="en-US" dirty="0"/>
          </a:p>
          <a:p>
            <a:r>
              <a:rPr lang="en-US" dirty="0" smtClean="0"/>
              <a:t>Lesson </a:t>
            </a:r>
            <a:r>
              <a:rPr lang="id-ID" dirty="0" smtClean="0"/>
              <a:t>4</a:t>
            </a:r>
            <a:r>
              <a:rPr lang="en-US" dirty="0" smtClean="0"/>
              <a:t>:</a:t>
            </a:r>
            <a:r>
              <a:rPr lang="id-ID" dirty="0" smtClean="0"/>
              <a:t> Principal Component Analysis</a:t>
            </a:r>
            <a:r>
              <a:rPr lang="en-US" dirty="0" smtClean="0"/>
              <a:t> (</a:t>
            </a:r>
            <a:r>
              <a:rPr lang="id-ID" dirty="0" smtClean="0"/>
              <a:t>PCA</a:t>
            </a:r>
            <a:r>
              <a:rPr lang="en-US" dirty="0" smtClean="0"/>
              <a:t>)</a:t>
            </a:r>
            <a:endParaRPr lang="id-ID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86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83" y="799497"/>
            <a:ext cx="10035248" cy="565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46" y="709344"/>
            <a:ext cx="10289080" cy="579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3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22" y="680769"/>
            <a:ext cx="10548663" cy="601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1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97" y="725576"/>
            <a:ext cx="10482769" cy="593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8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338" y="645486"/>
            <a:ext cx="10303757" cy="58841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90209" y="1764405"/>
            <a:ext cx="25613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200" dirty="0" smtClean="0"/>
              <a:t>Kita memproyeksikan data ke “fitting line”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3665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13" y="722223"/>
            <a:ext cx="10228039" cy="5771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74299" y="1867437"/>
            <a:ext cx="25886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200" dirty="0" smtClean="0"/>
              <a:t>Kemudian, kita proyeksikan ke kiri utk menemukan probabilitasnya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9390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29" y="774276"/>
            <a:ext cx="10305313" cy="588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5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97" y="764213"/>
            <a:ext cx="10575769" cy="59854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22028" y="1867437"/>
            <a:ext cx="25371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200" dirty="0" smtClean="0"/>
              <a:t>Gimana kalo kita ingin memprediksi langsung orang beli atau ga ???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5262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96" y="719406"/>
            <a:ext cx="10154120" cy="5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3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69" y="683587"/>
            <a:ext cx="10274571" cy="580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Logistic Regression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smtClean="0"/>
              <a:t>Lesson 1</a:t>
            </a:r>
            <a:endParaRPr lang="en-US" dirty="0"/>
          </a:p>
        </p:txBody>
      </p:sp>
      <p:pic>
        <p:nvPicPr>
          <p:cNvPr id="2050" name="Picture 2" descr="Hasil gambar untuk logistic regres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196" y="3367088"/>
            <a:ext cx="5275373" cy="263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65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10" y="654475"/>
            <a:ext cx="10385293" cy="586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3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09" y="712698"/>
            <a:ext cx="10366353" cy="58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2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30" y="670708"/>
            <a:ext cx="10173707" cy="577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6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4" y="834778"/>
            <a:ext cx="10323841" cy="57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48" y="1410973"/>
            <a:ext cx="6755976" cy="47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5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106" y="1148165"/>
            <a:ext cx="6229015" cy="51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77" y="1182508"/>
            <a:ext cx="6929190" cy="485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8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267428"/>
            <a:ext cx="76104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7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57" y="1307943"/>
            <a:ext cx="6673538" cy="460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6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256" y="741407"/>
            <a:ext cx="7125515" cy="600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8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25" y="665945"/>
            <a:ext cx="10602935" cy="597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39" y="1137163"/>
            <a:ext cx="6935367" cy="473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0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1026890"/>
            <a:ext cx="5530822" cy="9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8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8" y="703306"/>
            <a:ext cx="3624591" cy="597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193" y="1537348"/>
            <a:ext cx="76295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7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74" y="685306"/>
            <a:ext cx="4196832" cy="7313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90" y="1751459"/>
            <a:ext cx="6665202" cy="27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8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92" y="741272"/>
            <a:ext cx="7933562" cy="28519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008" y="1980192"/>
            <a:ext cx="4921571" cy="424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29" y="654474"/>
            <a:ext cx="7343775" cy="2638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381" y="1801499"/>
            <a:ext cx="4804960" cy="43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7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K-Nearest </a:t>
            </a:r>
            <a:r>
              <a:rPr lang="en-ID" dirty="0" err="1" smtClean="0"/>
              <a:t>Neighbor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smtClean="0"/>
              <a:t>Lesson 2</a:t>
            </a:r>
            <a:endParaRPr lang="en-US" dirty="0"/>
          </a:p>
        </p:txBody>
      </p:sp>
      <p:pic>
        <p:nvPicPr>
          <p:cNvPr id="3076" name="Picture 4" descr="Hasil gambar untuk k-nearest neighb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227" y="2856287"/>
            <a:ext cx="5118667" cy="287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0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68" y="644950"/>
            <a:ext cx="10234747" cy="57947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48609" y="2086377"/>
            <a:ext cx="47825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200" dirty="0" smtClean="0"/>
              <a:t>Bayangkan, ada 2 kelompok data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5186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78" y="793325"/>
            <a:ext cx="10144595" cy="57783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29668" y="2228044"/>
            <a:ext cx="47825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200" dirty="0" smtClean="0"/>
              <a:t>Sekarang, kita menambahkan titik baru.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0743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27" y="718870"/>
            <a:ext cx="10282909" cy="57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4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14" y="664537"/>
            <a:ext cx="10263926" cy="582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1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17" y="789972"/>
            <a:ext cx="10137888" cy="573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6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45" y="777093"/>
            <a:ext cx="10018624" cy="566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8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29" y="777093"/>
            <a:ext cx="10047735" cy="568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7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59" y="783800"/>
            <a:ext cx="9820195" cy="55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3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4" y="857720"/>
            <a:ext cx="10087913" cy="573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4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87" y="815729"/>
            <a:ext cx="10050406" cy="568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2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29" y="809557"/>
            <a:ext cx="10154127" cy="577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5" y="865567"/>
            <a:ext cx="64293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869" y="1049897"/>
            <a:ext cx="6172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3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15" y="939285"/>
            <a:ext cx="64198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6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85" y="722224"/>
            <a:ext cx="10206215" cy="57687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8642" y="2406260"/>
            <a:ext cx="4968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400" dirty="0" smtClean="0"/>
              <a:t>Bagaimana jika kita ingin membuat model untuk memprediksi apakah consumer akan membeli produk kita atau tidak ???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350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529" y="1304120"/>
            <a:ext cx="76485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0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24" y="766495"/>
            <a:ext cx="11449788" cy="554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4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10" y="775080"/>
            <a:ext cx="7381875" cy="5591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833" y="1525934"/>
            <a:ext cx="4055456" cy="331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5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12" y="929627"/>
            <a:ext cx="11621104" cy="510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5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Support Vector Machine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smtClean="0"/>
              <a:t>Lesson 3</a:t>
            </a:r>
            <a:endParaRPr lang="en-US" dirty="0"/>
          </a:p>
        </p:txBody>
      </p:sp>
      <p:pic>
        <p:nvPicPr>
          <p:cNvPr id="4098" name="Picture 2" descr="Gambar terk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835" y="3034049"/>
            <a:ext cx="4221238" cy="316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0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71" y="741809"/>
            <a:ext cx="10305313" cy="58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15" y="844304"/>
            <a:ext cx="9909421" cy="556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2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11" y="686940"/>
            <a:ext cx="10102605" cy="57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1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74" y="747980"/>
            <a:ext cx="10053906" cy="565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8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0" y="635426"/>
            <a:ext cx="10440273" cy="588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4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45" y="619191"/>
            <a:ext cx="10492515" cy="5910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9661" y="1712890"/>
            <a:ext cx="204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dirty="0" smtClean="0"/>
              <a:t>Menawarkan mau beli atau ga 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88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12" y="831961"/>
            <a:ext cx="10012452" cy="569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75" y="703173"/>
            <a:ext cx="10334424" cy="58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1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44" y="841486"/>
            <a:ext cx="10163645" cy="57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2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69" y="722222"/>
            <a:ext cx="10166999" cy="5746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84900" y="1764406"/>
            <a:ext cx="3129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dirty="0" smtClean="0"/>
              <a:t>Dalam model yang mempunyai dimensi lebih dari 2, biasanya data bukan berupa titik, tapi berupa vector.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5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09" y="632070"/>
            <a:ext cx="10250443" cy="577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9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44" y="677416"/>
            <a:ext cx="10141241" cy="576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1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189" y="1120462"/>
            <a:ext cx="571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 smtClean="0"/>
              <a:t>Pertanyaannya</a:t>
            </a:r>
            <a:r>
              <a:rPr lang="en-ID" dirty="0" smtClean="0"/>
              <a:t> :</a:t>
            </a:r>
          </a:p>
          <a:p>
            <a:r>
              <a:rPr lang="en-ID" dirty="0" err="1" smtClean="0"/>
              <a:t>Apa</a:t>
            </a:r>
            <a:r>
              <a:rPr lang="en-ID" dirty="0" smtClean="0"/>
              <a:t> yang special </a:t>
            </a:r>
            <a:r>
              <a:rPr lang="en-ID" dirty="0" err="1" smtClean="0"/>
              <a:t>dari</a:t>
            </a:r>
            <a:r>
              <a:rPr lang="en-ID" dirty="0" smtClean="0"/>
              <a:t> </a:t>
            </a:r>
            <a:r>
              <a:rPr lang="en-ID" dirty="0" err="1" smtClean="0"/>
              <a:t>algoritma</a:t>
            </a:r>
            <a:r>
              <a:rPr lang="en-ID" dirty="0" smtClean="0"/>
              <a:t> SVM 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0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19" y="770385"/>
            <a:ext cx="10018624" cy="56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10" y="767568"/>
            <a:ext cx="10147412" cy="575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83" y="644950"/>
            <a:ext cx="10263322" cy="578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0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18" y="593434"/>
            <a:ext cx="10565985" cy="596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9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14" y="719407"/>
            <a:ext cx="10112130" cy="575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7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80" y="819082"/>
            <a:ext cx="9893189" cy="56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9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27" y="957396"/>
            <a:ext cx="9944704" cy="562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2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02" y="712699"/>
            <a:ext cx="10076845" cy="57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32" y="628315"/>
            <a:ext cx="11264386" cy="516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4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59" y="610003"/>
            <a:ext cx="6433277" cy="1128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08" y="1819275"/>
            <a:ext cx="74295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8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2" y="520722"/>
            <a:ext cx="4440304" cy="8186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976" y="1339403"/>
            <a:ext cx="57245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7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85" y="659037"/>
            <a:ext cx="11714610" cy="556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2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1519" y="1081826"/>
            <a:ext cx="99167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 smtClean="0"/>
              <a:t>Beberapa topic classification Advanced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Kernel </a:t>
            </a:r>
            <a:r>
              <a:rPr lang="en-US" sz="2400" dirty="0"/>
              <a:t>SVM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Naive Bayes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Decision Tree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Random Forest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84305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Kernel SVM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smtClean="0"/>
              <a:t>Lesson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03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23" y="686941"/>
            <a:ext cx="10186049" cy="57550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41723" y="1803042"/>
            <a:ext cx="24598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200" dirty="0" smtClean="0"/>
              <a:t>Ada range probability dari 0 ke 1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2977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41" y="751335"/>
            <a:ext cx="10108776" cy="571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7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11" y="667891"/>
            <a:ext cx="10413175" cy="593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7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22" y="828607"/>
            <a:ext cx="10063968" cy="570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9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92" y="590081"/>
            <a:ext cx="10369707" cy="58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90" y="680770"/>
            <a:ext cx="10102605" cy="576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8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47" y="696465"/>
            <a:ext cx="10247626" cy="580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4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78" y="602959"/>
            <a:ext cx="10430923" cy="588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4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57" y="738457"/>
            <a:ext cx="10208989" cy="57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3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64" y="689757"/>
            <a:ext cx="10163645" cy="570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28" y="792788"/>
            <a:ext cx="9793512" cy="550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4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.potx" id="{7B9FCAFE-DDE5-4198-9987-54DFCAD80598}" vid="{6015A8B0-C387-4E39-945C-0F39E3EB10B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778</TotalTime>
  <Words>330</Words>
  <Application>Microsoft Office PowerPoint</Application>
  <PresentationFormat>Widescreen</PresentationFormat>
  <Paragraphs>61</Paragraphs>
  <Slides>117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2" baseType="lpstr">
      <vt:lpstr>Arial</vt:lpstr>
      <vt:lpstr>Calibri</vt:lpstr>
      <vt:lpstr>Georgia</vt:lpstr>
      <vt:lpstr>Wingdings 2</vt:lpstr>
      <vt:lpstr>Training presentation</vt:lpstr>
      <vt:lpstr>Classification</vt:lpstr>
      <vt:lpstr>Materi yang akan kita pelajari</vt:lpstr>
      <vt:lpstr>Logistic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K-Nearest Neighbor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 Vector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Kernel SVM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Kernel Tricks </vt:lpstr>
      <vt:lpstr>DIMENSION REDUCTION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</dc:title>
  <dc:creator>Sofyan Fadli</dc:creator>
  <cp:lastModifiedBy>Sofyan Fadli</cp:lastModifiedBy>
  <cp:revision>150</cp:revision>
  <dcterms:created xsi:type="dcterms:W3CDTF">2018-02-18T07:57:22Z</dcterms:created>
  <dcterms:modified xsi:type="dcterms:W3CDTF">2018-03-24T02:18:22Z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